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9" r:id="rId6"/>
    <p:sldId id="264" r:id="rId7"/>
    <p:sldId id="267" r:id="rId8"/>
    <p:sldId id="27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3300"/>
    <a:srgbClr val="336600"/>
    <a:srgbClr val="003300"/>
    <a:srgbClr val="008000"/>
    <a:srgbClr val="33CC33"/>
    <a:srgbClr val="3333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9AC2C-A2BC-4ECD-AA9C-19E927A80C7C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BD9C0-4863-485A-97A3-B7906557A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CE8EA-99D0-4340-9C20-8BAE661B595A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5EF6B-DF45-4C26-8B08-3B728C4BB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FFF8C-52FA-404E-9B5E-1ED58F76BC88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C1C82-AEAC-44F5-9A87-34F7EB093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6A91E-80C7-46BF-8D87-48B04F4674F6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3562E-BDA7-4CD1-8E30-8205E18D0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8ACA-B657-4F46-B8C9-6F97F1498819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D876A-41E4-45A9-9183-498E3F8AC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E2315-ED06-4F72-9421-2C2D524F9489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39F4D-062F-48FC-982E-1A65B3475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0DD5D-7C40-4936-9552-ADDCE089BE90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A8C5-E6F7-4320-89B7-6477DB78A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0D5BD-5A8A-42EE-B0D9-BF42DA9F4460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0805B-732C-459A-8B1A-EE6C33509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E2551-E2EA-4710-A96E-613503E2D8C6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AE76A-8588-40D2-AB64-B17C3D16E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6B816-4EE6-4411-8B78-7645191026F6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05F4-FB81-4848-AC90-95B672F30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79FBD-2BE1-41CF-9844-32FACF54223C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C9E0-2F56-4E9D-AF6C-39C32389B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4C002D-9DB9-45A9-9693-9C188AD4CA79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D503ED-6297-4994-A7E0-69D088C01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468313" y="1412875"/>
            <a:ext cx="36718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333300"/>
                </a:solidFill>
                <a:latin typeface="Arial Unicode MS" pitchFamily="34" charset="-128"/>
              </a:rPr>
              <a:t>Герасим и Муму. Нравственное преображение Герасима</a:t>
            </a:r>
            <a:r>
              <a:rPr lang="ru-RU" sz="4000">
                <a:solidFill>
                  <a:srgbClr val="333300"/>
                </a:solidFill>
                <a:latin typeface="Arial Unicode MS" pitchFamily="34" charset="-128"/>
              </a:rPr>
              <a:t> 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/>
          <a:srcRect l="22000" t="28729" r="22499" b="15321"/>
          <a:stretch>
            <a:fillRect/>
          </a:stretch>
        </p:blipFill>
        <p:spPr bwMode="auto">
          <a:xfrm>
            <a:off x="4500563" y="1073150"/>
            <a:ext cx="4357687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89225" y="5929313"/>
            <a:ext cx="3897313" cy="519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4A452A"/>
                </a:solidFill>
                <a:latin typeface="Calibri" pitchFamily="34" charset="0"/>
              </a:rPr>
              <a:t>Герасим находит Муму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 l="1215" t="1552" b="19054"/>
          <a:stretch>
            <a:fillRect/>
          </a:stretch>
        </p:blipFill>
        <p:spPr bwMode="auto">
          <a:xfrm>
            <a:off x="1214438" y="1000125"/>
            <a:ext cx="6858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8050"/>
            <a:ext cx="5688013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3141663"/>
            <a:ext cx="2843213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66913" y="5500688"/>
            <a:ext cx="2747962" cy="519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4A452A"/>
                </a:solidFill>
                <a:latin typeface="Calibri" pitchFamily="34" charset="0"/>
              </a:rPr>
              <a:t>Герасим и Муму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724525" y="1125538"/>
            <a:ext cx="34194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336600"/>
                </a:solidFill>
              </a:rPr>
              <a:t>«Ни одна </a:t>
            </a:r>
            <a:r>
              <a:rPr lang="ru-RU" sz="2400" b="1">
                <a:solidFill>
                  <a:srgbClr val="660066"/>
                </a:solidFill>
              </a:rPr>
              <a:t>мать так не ухаживала за своим ребенком, как ухаживал Герасим</a:t>
            </a:r>
            <a:r>
              <a:rPr lang="ru-RU" sz="2400">
                <a:solidFill>
                  <a:srgbClr val="336600"/>
                </a:solidFill>
              </a:rPr>
              <a:t> за своей питомицей».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 l="18750" t="3125" r="28906" b="3125"/>
          <a:stretch>
            <a:fillRect/>
          </a:stretch>
        </p:blipFill>
        <p:spPr bwMode="auto">
          <a:xfrm>
            <a:off x="214313" y="785813"/>
            <a:ext cx="4786312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 rot="10794597" flipV="1">
            <a:off x="5002213" y="1341438"/>
            <a:ext cx="3873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4A452A"/>
                </a:solidFill>
                <a:latin typeface="Calibri" pitchFamily="34" charset="0"/>
              </a:rPr>
              <a:t>Муму в гостиной барыни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4"/>
          <a:srcRect l="1215" b="20921"/>
          <a:stretch>
            <a:fillRect/>
          </a:stretch>
        </p:blipFill>
        <p:spPr bwMode="auto">
          <a:xfrm>
            <a:off x="5219700" y="3141663"/>
            <a:ext cx="374967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219700" y="5681663"/>
            <a:ext cx="3455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4A452A"/>
                </a:solidFill>
              </a:rPr>
              <a:t>Истерика  барыни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323850" y="1125538"/>
            <a:ext cx="88201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333300"/>
                </a:solidFill>
                <a:latin typeface="Arial Unicode MS" pitchFamily="34" charset="-128"/>
              </a:rPr>
              <a:t>	</a:t>
            </a:r>
            <a:r>
              <a:rPr lang="ru-RU" sz="3600" b="1" u="sng">
                <a:solidFill>
                  <a:srgbClr val="333300"/>
                </a:solidFill>
                <a:latin typeface="Arial Unicode MS" pitchFamily="34" charset="-128"/>
              </a:rPr>
              <a:t>Лицемерие </a:t>
            </a:r>
            <a:r>
              <a:rPr lang="ru-RU" sz="3600">
                <a:solidFill>
                  <a:srgbClr val="333300"/>
                </a:solidFill>
                <a:latin typeface="Arial Unicode MS" pitchFamily="34" charset="-128"/>
              </a:rPr>
              <a:t>— отрицательное моральное качество, когда заведомо безнравственным поступкам приписываются возвышенные мотивы и человеколюбивые цели. Лицемерие противоположно честности, прямоте, искренности.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1215" t="1547" b="16174"/>
          <a:stretch>
            <a:fillRect/>
          </a:stretch>
        </p:blipFill>
        <p:spPr bwMode="auto">
          <a:xfrm>
            <a:off x="785813" y="857250"/>
            <a:ext cx="75723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/>
          <a:srcRect l="1215" t="1537" b="19846"/>
          <a:stretch>
            <a:fillRect/>
          </a:stretch>
        </p:blipFill>
        <p:spPr bwMode="auto">
          <a:xfrm>
            <a:off x="785813" y="857250"/>
            <a:ext cx="77152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908175" y="6237288"/>
            <a:ext cx="583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00"/>
                </a:solidFill>
              </a:rPr>
              <a:t>Герасим по дороге в деревню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323850" y="981075"/>
            <a:ext cx="8569325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3200" b="1">
                <a:solidFill>
                  <a:srgbClr val="333300"/>
                </a:solidFill>
                <a:latin typeface="Arial Unicode MS" pitchFamily="34" charset="-128"/>
              </a:rPr>
              <a:t>Домашнее задание</a:t>
            </a:r>
          </a:p>
          <a:p>
            <a:pPr marL="342900" indent="-342900">
              <a:buFontTx/>
              <a:buAutoNum type="arabicPeriod"/>
            </a:pPr>
            <a:r>
              <a:rPr lang="ru-RU" sz="3200" b="1">
                <a:solidFill>
                  <a:schemeClr val="folHlink"/>
                </a:solidFill>
                <a:latin typeface="Arial Unicode MS" pitchFamily="34" charset="-128"/>
              </a:rPr>
              <a:t>Синквейн «Преображение»</a:t>
            </a:r>
            <a:r>
              <a:rPr lang="ru-RU" sz="3200" b="1">
                <a:solidFill>
                  <a:srgbClr val="333300"/>
                </a:solidFill>
                <a:latin typeface="Arial Unicode MS" pitchFamily="34" charset="-128"/>
              </a:rPr>
              <a:t> </a:t>
            </a:r>
            <a:endParaRPr lang="ru-RU" sz="3200" b="1">
              <a:solidFill>
                <a:srgbClr val="333300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sz="3200" b="1" u="sng">
              <a:solidFill>
                <a:srgbClr val="333300"/>
              </a:solidFill>
            </a:endParaRPr>
          </a:p>
          <a:p>
            <a:pPr marL="342900" indent="-342900" algn="ctr"/>
            <a:r>
              <a:rPr lang="ru-RU" sz="3200" b="1" u="sng">
                <a:solidFill>
                  <a:srgbClr val="333300"/>
                </a:solidFill>
              </a:rPr>
              <a:t>Задание на выбор</a:t>
            </a:r>
          </a:p>
          <a:p>
            <a:pPr marL="342900" indent="-342900"/>
            <a:r>
              <a:rPr lang="ru-RU" sz="3200" b="1">
                <a:solidFill>
                  <a:schemeClr val="folHlink"/>
                </a:solidFill>
                <a:latin typeface="Arial Unicode MS" pitchFamily="34" charset="-128"/>
              </a:rPr>
              <a:t>2.Написать сочинение – миниатюру «Как бы я поступил на месте Герасима?»</a:t>
            </a:r>
          </a:p>
          <a:p>
            <a:pPr marL="342900" indent="-342900"/>
            <a:r>
              <a:rPr lang="ru-RU" sz="3200" b="1">
                <a:solidFill>
                  <a:schemeClr val="folHlink"/>
                </a:solidFill>
                <a:latin typeface="Arial Unicode MS" pitchFamily="34" charset="-128"/>
              </a:rPr>
              <a:t>3.Сочинение – размышление «Если бы Герасим умел говорить, чтобы он сказал барыне?»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79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Admin</cp:lastModifiedBy>
  <cp:revision>16</cp:revision>
  <dcterms:created xsi:type="dcterms:W3CDTF">2011-11-08T15:25:16Z</dcterms:created>
  <dcterms:modified xsi:type="dcterms:W3CDTF">2022-11-27T17:57:19Z</dcterms:modified>
</cp:coreProperties>
</file>